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Black"/>
      <p:bold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Roboto Mon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Black-bold.fntdata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font" Target="fonts/RobotoBlack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.fntdata"/><Relationship Id="rId14" Type="http://schemas.openxmlformats.org/officeDocument/2006/relationships/slide" Target="slides/slide9.xml"/><Relationship Id="rId36" Type="http://schemas.openxmlformats.org/officeDocument/2006/relationships/font" Target="fonts/RobotoMon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f54b2c8bd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f54b2c8bd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f54b2c8bd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f54b2c8bd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f48eca372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f48eca372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f54b2c8bd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f54b2c8bd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f48eca372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f48eca372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f4f16aa0c2_1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f4f16aa0c2_1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4555283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f4555283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48eca372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48eca372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f45552838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f45552838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07fae0ab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207fae0ab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f48eca372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f48eca372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f49fa45f4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f49fa45f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f4bc738979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f4bc73897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Relationship Id="rId4" Type="http://schemas.openxmlformats.org/officeDocument/2006/relationships/image" Target="../media/image20.png"/><Relationship Id="rId5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2.png"/><Relationship Id="rId13" Type="http://schemas.openxmlformats.org/officeDocument/2006/relationships/image" Target="../media/image13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12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96225" y="1578400"/>
            <a:ext cx="62520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Crypto Dashboard API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32750" y="3460025"/>
            <a:ext cx="34707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Project by Rafal and Lucien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6"/>
          <p:cNvSpPr txBox="1"/>
          <p:nvPr>
            <p:ph type="title"/>
          </p:nvPr>
        </p:nvSpPr>
        <p:spPr>
          <a:xfrm>
            <a:off x="1126925" y="1663350"/>
            <a:ext cx="51834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We Faced &amp; How We Solved Them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25" y="2152650"/>
            <a:ext cx="7272226" cy="26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7"/>
          <p:cNvSpPr/>
          <p:nvPr/>
        </p:nvSpPr>
        <p:spPr>
          <a:xfrm>
            <a:off x="887121" y="3664204"/>
            <a:ext cx="6972600" cy="329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D5C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953038" y="2395584"/>
            <a:ext cx="6972600" cy="329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D5C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27"/>
          <p:cNvSpPr txBox="1"/>
          <p:nvPr/>
        </p:nvSpPr>
        <p:spPr>
          <a:xfrm>
            <a:off x="736025" y="248950"/>
            <a:ext cx="822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Situation: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Jenkins supposed to connect github, </a:t>
            </a:r>
            <a:r>
              <a:rPr lang="en-GB" sz="13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build the docker image,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then push image to Dockerhub.  However it  stuck on building the docker image stage?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27"/>
          <p:cNvSpPr txBox="1"/>
          <p:nvPr/>
        </p:nvSpPr>
        <p:spPr>
          <a:xfrm>
            <a:off x="736025" y="984975"/>
            <a:ext cx="8637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Error and try: </a:t>
            </a: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(X Failed)   To verify if we have install Docker inside Jenkin and this 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(X Failed )  As issue is from Docker Deamon, we modify Docker Socket Permissions  to Chmod 666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(X Failed)  Try to solve Daemon from another angle. Rebuild Jenkins container with root privilege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(O Worked) Use socat to plug in 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Docker Daemon. So container can talk to Docker Daemon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8"/>
          <p:cNvSpPr txBox="1"/>
          <p:nvPr>
            <p:ph type="title"/>
          </p:nvPr>
        </p:nvSpPr>
        <p:spPr>
          <a:xfrm>
            <a:off x="308325" y="180700"/>
            <a:ext cx="7038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Docker | </a:t>
            </a:r>
            <a:r>
              <a:rPr lang="en-GB"/>
              <a:t>Jenkins | Github Connection</a:t>
            </a:r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81613" y="1416942"/>
            <a:ext cx="1629000" cy="16092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6" name="Google Shape;3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825" y="1892734"/>
            <a:ext cx="1137460" cy="1141342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8"/>
          <p:cNvSpPr txBox="1"/>
          <p:nvPr/>
        </p:nvSpPr>
        <p:spPr>
          <a:xfrm>
            <a:off x="5468925" y="3268328"/>
            <a:ext cx="123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PORT 8080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8" name="Google Shape;3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574" y="2169639"/>
            <a:ext cx="474272" cy="39484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8"/>
          <p:cNvSpPr txBox="1"/>
          <p:nvPr/>
        </p:nvSpPr>
        <p:spPr>
          <a:xfrm>
            <a:off x="3181613" y="3463180"/>
            <a:ext cx="215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Start a docker container based on Jenkins image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28"/>
          <p:cNvSpPr txBox="1"/>
          <p:nvPr/>
        </p:nvSpPr>
        <p:spPr>
          <a:xfrm>
            <a:off x="3239476" y="4135012"/>
            <a:ext cx="204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Install Docker inside of Jenkins container so Jenkins can perform docker image creation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896225" y="1113615"/>
            <a:ext cx="4161300" cy="2137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1116183" y="1431313"/>
            <a:ext cx="1637189" cy="1580456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28"/>
          <p:cNvSpPr/>
          <p:nvPr/>
        </p:nvSpPr>
        <p:spPr>
          <a:xfrm>
            <a:off x="1499993" y="2139197"/>
            <a:ext cx="869700" cy="4557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SoCat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28"/>
          <p:cNvSpPr txBox="1"/>
          <p:nvPr/>
        </p:nvSpPr>
        <p:spPr>
          <a:xfrm>
            <a:off x="2792758" y="826725"/>
            <a:ext cx="133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Docker Network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5" name="Google Shape;40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6388" y="3032033"/>
            <a:ext cx="734174" cy="31201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8"/>
          <p:cNvSpPr/>
          <p:nvPr/>
        </p:nvSpPr>
        <p:spPr>
          <a:xfrm>
            <a:off x="6623418" y="2845457"/>
            <a:ext cx="408000" cy="684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28"/>
          <p:cNvSpPr/>
          <p:nvPr/>
        </p:nvSpPr>
        <p:spPr>
          <a:xfrm>
            <a:off x="5572066" y="1872518"/>
            <a:ext cx="2743500" cy="877800"/>
          </a:xfrm>
          <a:prstGeom prst="upArrowCallout">
            <a:avLst>
              <a:gd fmla="val 27128" name="adj1"/>
              <a:gd fmla="val 26593" name="adj2"/>
              <a:gd fmla="val 25000" name="adj3"/>
              <a:gd fmla="val 41276" name="adj4"/>
            </a:avLst>
          </a:prstGeom>
          <a:solidFill>
            <a:srgbClr val="0D47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Public Accessible URL 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28"/>
          <p:cNvSpPr txBox="1"/>
          <p:nvPr/>
        </p:nvSpPr>
        <p:spPr>
          <a:xfrm>
            <a:off x="6527407" y="2014807"/>
            <a:ext cx="506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websocket</a:t>
            </a:r>
            <a:endParaRPr i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9" name="Google Shape;40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5748" y="605513"/>
            <a:ext cx="1525700" cy="15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8"/>
          <p:cNvSpPr txBox="1"/>
          <p:nvPr/>
        </p:nvSpPr>
        <p:spPr>
          <a:xfrm>
            <a:off x="1023011" y="3401288"/>
            <a:ext cx="2098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For Mac: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The socat process wraps /var/run/docker.sock on the host by way of a mounted volume and exposes it in a bi-directional fashion as a TCP server to Jenkins. All without giving Jenkins more permissions.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1" name="Google Shape;411;p28"/>
          <p:cNvCxnSpPr>
            <a:stCxn id="399" idx="2"/>
            <a:endCxn id="400" idx="0"/>
          </p:cNvCxnSpPr>
          <p:nvPr/>
        </p:nvCxnSpPr>
        <p:spPr>
          <a:xfrm>
            <a:off x="4258013" y="3955780"/>
            <a:ext cx="2400" cy="1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28"/>
          <p:cNvCxnSpPr/>
          <p:nvPr/>
        </p:nvCxnSpPr>
        <p:spPr>
          <a:xfrm>
            <a:off x="5057531" y="2820104"/>
            <a:ext cx="532800" cy="57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"/>
          <p:cNvSpPr txBox="1"/>
          <p:nvPr>
            <p:ph type="title"/>
          </p:nvPr>
        </p:nvSpPr>
        <p:spPr>
          <a:xfrm>
            <a:off x="823850" y="2053000"/>
            <a:ext cx="64713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planning, collaboration, and next steps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0"/>
          <p:cNvSpPr txBox="1"/>
          <p:nvPr/>
        </p:nvSpPr>
        <p:spPr>
          <a:xfrm>
            <a:off x="878900" y="1767775"/>
            <a:ext cx="801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30"/>
          <p:cNvSpPr txBox="1"/>
          <p:nvPr/>
        </p:nvSpPr>
        <p:spPr>
          <a:xfrm>
            <a:off x="5842625" y="2626675"/>
            <a:ext cx="3325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30"/>
          <p:cNvSpPr txBox="1"/>
          <p:nvPr>
            <p:ph type="title"/>
          </p:nvPr>
        </p:nvSpPr>
        <p:spPr>
          <a:xfrm>
            <a:off x="608350" y="395350"/>
            <a:ext cx="81930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Planning and collaboration </a:t>
            </a:r>
            <a:endParaRPr/>
          </a:p>
        </p:txBody>
      </p:sp>
      <p:pic>
        <p:nvPicPr>
          <p:cNvPr id="425" name="Google Shape;4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647" y="2152675"/>
            <a:ext cx="4090578" cy="27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850" y="2152675"/>
            <a:ext cx="4517923" cy="273032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0"/>
          <p:cNvSpPr txBox="1"/>
          <p:nvPr/>
        </p:nvSpPr>
        <p:spPr>
          <a:xfrm>
            <a:off x="665750" y="1026450"/>
            <a:ext cx="83355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b="1" lang="en-GB">
                <a:solidFill>
                  <a:schemeClr val="lt1"/>
                </a:solidFill>
              </a:rPr>
              <a:t>Github Project for Sprint planning (tracking time-bounded tasks, assigning </a:t>
            </a:r>
            <a:r>
              <a:rPr b="1" lang="en-GB">
                <a:solidFill>
                  <a:schemeClr val="lt1"/>
                </a:solidFill>
              </a:rPr>
              <a:t>team member</a:t>
            </a:r>
            <a:r>
              <a:rPr b="1" lang="en-GB">
                <a:solidFill>
                  <a:schemeClr val="lt1"/>
                </a:solidFill>
              </a:rPr>
              <a:t>..)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b="1" lang="en-GB">
                <a:solidFill>
                  <a:schemeClr val="lt1"/>
                </a:solidFill>
              </a:rPr>
              <a:t>VS Code Live Share collaboration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b="1" lang="en-GB">
                <a:solidFill>
                  <a:schemeClr val="lt1"/>
                </a:solidFill>
              </a:rPr>
              <a:t>Microsoft Team Whiteboard for brainstorming idea </a:t>
            </a:r>
            <a:endParaRPr b="1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1"/>
          <p:cNvSpPr txBox="1"/>
          <p:nvPr/>
        </p:nvSpPr>
        <p:spPr>
          <a:xfrm>
            <a:off x="878900" y="1767775"/>
            <a:ext cx="8019900" cy="23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1. Add “Fair value gap” end point by exploring further Binance API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2. Use K8s 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3. Host on AWS/Azure cloud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4. Monitoring  with Grafana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31"/>
          <p:cNvSpPr txBox="1"/>
          <p:nvPr/>
        </p:nvSpPr>
        <p:spPr>
          <a:xfrm>
            <a:off x="5842625" y="2626675"/>
            <a:ext cx="3325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1"/>
          <p:cNvSpPr txBox="1"/>
          <p:nvPr>
            <p:ph type="title"/>
          </p:nvPr>
        </p:nvSpPr>
        <p:spPr>
          <a:xfrm>
            <a:off x="608350" y="395350"/>
            <a:ext cx="81930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 can improve for the future and next steps</a:t>
            </a:r>
            <a:endParaRPr/>
          </a:p>
        </p:txBody>
      </p:sp>
      <p:pic>
        <p:nvPicPr>
          <p:cNvPr id="435" name="Google Shape;4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9687" y="1543050"/>
            <a:ext cx="54676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2"/>
          <p:cNvSpPr/>
          <p:nvPr/>
        </p:nvSpPr>
        <p:spPr>
          <a:xfrm flipH="1">
            <a:off x="7780711" y="3323115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2"/>
          <p:cNvSpPr txBox="1"/>
          <p:nvPr>
            <p:ph type="title"/>
          </p:nvPr>
        </p:nvSpPr>
        <p:spPr>
          <a:xfrm>
            <a:off x="1536546" y="2060527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442" name="Google Shape;442;p32"/>
          <p:cNvSpPr txBox="1"/>
          <p:nvPr>
            <p:ph idx="1" type="body"/>
          </p:nvPr>
        </p:nvSpPr>
        <p:spPr>
          <a:xfrm>
            <a:off x="4725525" y="263225"/>
            <a:ext cx="23049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-GB" sz="1700"/>
              <a:t>Connect with us!</a:t>
            </a:r>
            <a:endParaRPr b="1" i="1" sz="1700"/>
          </a:p>
        </p:txBody>
      </p:sp>
      <p:pic>
        <p:nvPicPr>
          <p:cNvPr id="443" name="Google Shape;443;p32"/>
          <p:cNvPicPr preferRelativeResize="0"/>
          <p:nvPr/>
        </p:nvPicPr>
        <p:blipFill rotWithShape="1">
          <a:blip r:embed="rId3">
            <a:alphaModFix/>
          </a:blip>
          <a:srcRect b="0" l="6962" r="7082" t="0"/>
          <a:stretch/>
        </p:blipFill>
        <p:spPr>
          <a:xfrm>
            <a:off x="6981400" y="826700"/>
            <a:ext cx="1942549" cy="184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6775" y="1196275"/>
            <a:ext cx="539550" cy="53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2"/>
          <p:cNvSpPr txBox="1"/>
          <p:nvPr/>
        </p:nvSpPr>
        <p:spPr>
          <a:xfrm>
            <a:off x="4665275" y="1912200"/>
            <a:ext cx="212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linkedin.com/in/lucien-lin-yh/</a:t>
            </a:r>
            <a:endParaRPr sz="1200"/>
          </a:p>
        </p:txBody>
      </p:sp>
      <p:pic>
        <p:nvPicPr>
          <p:cNvPr id="446" name="Google Shape;4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6775" y="3203225"/>
            <a:ext cx="539550" cy="53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2"/>
          <p:cNvSpPr txBox="1"/>
          <p:nvPr/>
        </p:nvSpPr>
        <p:spPr>
          <a:xfrm>
            <a:off x="4725525" y="3990850"/>
            <a:ext cx="212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linkedin.com/in/glowienkowski/</a:t>
            </a:r>
            <a:endParaRPr sz="1200"/>
          </a:p>
        </p:txBody>
      </p:sp>
      <p:pic>
        <p:nvPicPr>
          <p:cNvPr id="448" name="Google Shape;448;p32"/>
          <p:cNvPicPr preferRelativeResize="0"/>
          <p:nvPr/>
        </p:nvPicPr>
        <p:blipFill rotWithShape="1">
          <a:blip r:embed="rId5">
            <a:alphaModFix/>
          </a:blip>
          <a:srcRect b="0" l="7534" r="6363" t="0"/>
          <a:stretch/>
        </p:blipFill>
        <p:spPr>
          <a:xfrm>
            <a:off x="6987725" y="2780475"/>
            <a:ext cx="1970700" cy="215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Cryptocurrency Dashboard Introduction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2030400" y="15787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This Python application built with Flask and various other libraries like sqlalchemy and panda is designed for a cryptocurrency trading platform.  It integrates with the Binance API to fetch </a:t>
            </a:r>
            <a:r>
              <a:rPr b="1" lang="en-GB"/>
              <a:t>live cryptocurrency data</a:t>
            </a:r>
            <a:r>
              <a:rPr lang="en-GB"/>
              <a:t>.</a:t>
            </a:r>
            <a:endParaRPr/>
          </a:p>
        </p:txBody>
      </p:sp>
      <p:sp>
        <p:nvSpPr>
          <p:cNvPr id="237" name="Google Shape;237;p18"/>
          <p:cNvSpPr txBox="1"/>
          <p:nvPr/>
        </p:nvSpPr>
        <p:spPr>
          <a:xfrm>
            <a:off x="1297500" y="28958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38" name="Google Shape;238;p18"/>
          <p:cNvSpPr txBox="1"/>
          <p:nvPr>
            <p:ph idx="1" type="body"/>
          </p:nvPr>
        </p:nvSpPr>
        <p:spPr>
          <a:xfrm>
            <a:off x="2030400" y="2764879"/>
            <a:ext cx="5877300" cy="10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It allows users to register, perform buy/sell transactions, and view their transaction history and portfolio value.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7500" y="40479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0" name="Google Shape;240;p18"/>
          <p:cNvSpPr txBox="1"/>
          <p:nvPr>
            <p:ph idx="1" type="body"/>
          </p:nvPr>
        </p:nvSpPr>
        <p:spPr>
          <a:xfrm>
            <a:off x="2030400" y="3786104"/>
            <a:ext cx="5877300" cy="10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This application is intended as a backend service for a cryptocurrency trading platform where users can manage their accounts, perform transactions, and track their investments over time. It handles both the logic and data storage needed for such a platform.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idx="2" type="title"/>
          </p:nvPr>
        </p:nvSpPr>
        <p:spPr>
          <a:xfrm>
            <a:off x="1310975" y="562950"/>
            <a:ext cx="354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Technologies Stacks </a:t>
            </a:r>
            <a:endParaRPr sz="2400"/>
          </a:p>
        </p:txBody>
      </p:sp>
      <p:sp>
        <p:nvSpPr>
          <p:cNvPr id="246" name="Google Shape;246;p19"/>
          <p:cNvSpPr txBox="1"/>
          <p:nvPr/>
        </p:nvSpPr>
        <p:spPr>
          <a:xfrm>
            <a:off x="218425" y="1428200"/>
            <a:ext cx="123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Backend: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4781850" y="3874950"/>
            <a:ext cx="1026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SoCat</a:t>
            </a:r>
            <a:endParaRPr sz="2400">
              <a:solidFill>
                <a:schemeClr val="accen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4781850" y="1428200"/>
            <a:ext cx="2304900" cy="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DevOps: </a:t>
            </a:r>
            <a:endParaRPr sz="1400"/>
          </a:p>
        </p:txBody>
      </p:sp>
      <p:pic>
        <p:nvPicPr>
          <p:cNvPr id="249" name="Google Shape;2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675" y="2291325"/>
            <a:ext cx="1077475" cy="8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9225" y="2435379"/>
            <a:ext cx="1298325" cy="55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0400" y="2141438"/>
            <a:ext cx="1180400" cy="11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500" y="2210425"/>
            <a:ext cx="611025" cy="6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6750" y="3127702"/>
            <a:ext cx="618738" cy="61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09813" y="3260324"/>
            <a:ext cx="1472891" cy="309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7500" y="4137350"/>
            <a:ext cx="1298320" cy="4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82375" y="3968174"/>
            <a:ext cx="940200" cy="84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07777" y="2001712"/>
            <a:ext cx="1472901" cy="98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74149" y="2154491"/>
            <a:ext cx="1410701" cy="47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07775" y="3161898"/>
            <a:ext cx="1472900" cy="55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/>
          <p:nvPr>
            <p:ph idx="2" type="title"/>
          </p:nvPr>
        </p:nvSpPr>
        <p:spPr>
          <a:xfrm>
            <a:off x="1297500" y="459500"/>
            <a:ext cx="73995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Roles and Res</a:t>
            </a:r>
            <a:r>
              <a:rPr lang="en-GB" sz="3600">
                <a:solidFill>
                  <a:schemeClr val="dk1"/>
                </a:solidFill>
              </a:rPr>
              <a:t>ponsibilities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265" name="Google Shape;265;p20"/>
          <p:cNvSpPr txBox="1"/>
          <p:nvPr>
            <p:ph type="title"/>
          </p:nvPr>
        </p:nvSpPr>
        <p:spPr>
          <a:xfrm>
            <a:off x="0" y="1375900"/>
            <a:ext cx="45720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Rafal (BackEnd)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Primary responsibility is to design, develop, and maintain the backend logic and API endpoints of the application.</a:t>
            </a:r>
            <a:endParaRPr sz="1100"/>
          </a:p>
        </p:txBody>
      </p:sp>
      <p:sp>
        <p:nvSpPr>
          <p:cNvPr id="266" name="Google Shape;266;p20"/>
          <p:cNvSpPr txBox="1"/>
          <p:nvPr>
            <p:ph type="title"/>
          </p:nvPr>
        </p:nvSpPr>
        <p:spPr>
          <a:xfrm>
            <a:off x="4572000" y="1375888"/>
            <a:ext cx="4572000" cy="10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Lucien (DevOps)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Primary responsibility is to handle the infrastructure, deployment, and operational aspects of the application.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67" name="Google Shape;267;p20"/>
          <p:cNvSpPr txBox="1"/>
          <p:nvPr>
            <p:ph type="title"/>
          </p:nvPr>
        </p:nvSpPr>
        <p:spPr>
          <a:xfrm>
            <a:off x="0" y="2364475"/>
            <a:ext cx="4572000" cy="18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Key contributions: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000">
                <a:latin typeface="Arial"/>
                <a:ea typeface="Arial"/>
                <a:cs typeface="Arial"/>
                <a:sym typeface="Arial"/>
              </a:rPr>
              <a:t>API Development:</a:t>
            </a:r>
            <a:r>
              <a:rPr lang="en-GB" sz="1000">
                <a:latin typeface="Arial"/>
                <a:ea typeface="Arial"/>
                <a:cs typeface="Arial"/>
                <a:sym typeface="Arial"/>
              </a:rPr>
              <a:t> Created the Flask-based API endpoints that handle user registration, user updates, transactions, and portfolio management.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>
                <a:latin typeface="Arial"/>
                <a:ea typeface="Arial"/>
                <a:cs typeface="Arial"/>
                <a:sym typeface="Arial"/>
              </a:rPr>
              <a:t>Database Integration: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Implemented the logic for interacting with the MySQL database using SQLAlchemy, including managing tables, executing queries, and creating relationships between data models (e.g., users, transactions, portfolio).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68" name="Google Shape;268;p20"/>
          <p:cNvSpPr txBox="1"/>
          <p:nvPr>
            <p:ph type="title"/>
          </p:nvPr>
        </p:nvSpPr>
        <p:spPr>
          <a:xfrm>
            <a:off x="4572000" y="2364475"/>
            <a:ext cx="4572000" cy="18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Key contributions: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Environment Setup: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Managed the setup of the development and production environments, including configuring </a:t>
            </a:r>
            <a: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.env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files to securely store sensitive information like API keys and database credentials.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 Configuration and Migration: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Set up the MySQL database, handled table creation, and ensured that the correct triggers and indexes were in place for efficient operations.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69" name="Google Shape;269;p20"/>
          <p:cNvSpPr/>
          <p:nvPr/>
        </p:nvSpPr>
        <p:spPr>
          <a:xfrm>
            <a:off x="13750" y="4518025"/>
            <a:ext cx="9144000" cy="6255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B212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0"/>
          <p:cNvSpPr txBox="1"/>
          <p:nvPr/>
        </p:nvSpPr>
        <p:spPr>
          <a:xfrm>
            <a:off x="48125" y="4518025"/>
            <a:ext cx="88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Together, we ensure that the application is both functionally sound (backend) and operationally stable (DevOps), allowing for smooth user experiences and reliable performance.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&amp; Demo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>
            <p:ph type="title"/>
          </p:nvPr>
        </p:nvSpPr>
        <p:spPr>
          <a:xfrm>
            <a:off x="384300" y="349200"/>
            <a:ext cx="36060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 Diagram</a:t>
            </a:r>
            <a:endParaRPr/>
          </a:p>
        </p:txBody>
      </p:sp>
      <p:pic>
        <p:nvPicPr>
          <p:cNvPr id="281" name="Google Shape;281;p22"/>
          <p:cNvPicPr preferRelativeResize="0"/>
          <p:nvPr/>
        </p:nvPicPr>
        <p:blipFill rotWithShape="1">
          <a:blip r:embed="rId3">
            <a:alphaModFix/>
          </a:blip>
          <a:srcRect b="0" l="-10525" r="9708" t="0"/>
          <a:stretch/>
        </p:blipFill>
        <p:spPr>
          <a:xfrm>
            <a:off x="3943726" y="-40825"/>
            <a:ext cx="5139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2"/>
          <p:cNvSpPr txBox="1"/>
          <p:nvPr/>
        </p:nvSpPr>
        <p:spPr>
          <a:xfrm>
            <a:off x="177175" y="2297025"/>
            <a:ext cx="4247700" cy="21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created two triggers: 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Before_insert_transaction: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take a snapshot of current  the crypto price and store in the transactions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After_inser_transaction: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calculate the transaction based on buy or sell.  Also verification to prevent user sell over what they own on coin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238425" y="1259750"/>
            <a:ext cx="3485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3NF compliance: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Atomic value, fully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dependent to primary key, No transitive dependencies exist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/>
          <p:nvPr>
            <p:ph type="title"/>
          </p:nvPr>
        </p:nvSpPr>
        <p:spPr>
          <a:xfrm>
            <a:off x="1338150" y="199025"/>
            <a:ext cx="7038900" cy="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sqlAlchemy Session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Session is like a bridge between Flask web application and database (which stores information like users, transactions, crypto prices, etc.)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Whenever a user interacts with  app (like registering, making a transaction, or checking their portfolio), the session helps the app talk to the database to get or store the right information.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9" name="Google Shape;289;p23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Session Setup</a:t>
            </a:r>
            <a:endParaRPr/>
          </a:p>
        </p:txBody>
      </p:sp>
      <p:sp>
        <p:nvSpPr>
          <p:cNvPr id="290" name="Google Shape;290;p23"/>
          <p:cNvSpPr txBox="1"/>
          <p:nvPr/>
        </p:nvSpPr>
        <p:spPr>
          <a:xfrm>
            <a:off x="812750" y="3320125"/>
            <a:ext cx="18540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Session Usage in CREATE, READ, UPDATE DELETE Operations</a:t>
            </a:r>
            <a:endParaRPr/>
          </a:p>
        </p:txBody>
      </p:sp>
      <p:sp>
        <p:nvSpPr>
          <p:cNvPr id="291" name="Google Shape;291;p23"/>
          <p:cNvSpPr txBox="1"/>
          <p:nvPr/>
        </p:nvSpPr>
        <p:spPr>
          <a:xfrm>
            <a:off x="6463710" y="341167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Transaction Control and Error Handling</a:t>
            </a:r>
            <a:endParaRPr/>
          </a:p>
        </p:txBody>
      </p:sp>
      <p:sp>
        <p:nvSpPr>
          <p:cNvPr id="292" name="Google Shape;292;p23"/>
          <p:cNvSpPr txBox="1"/>
          <p:nvPr/>
        </p:nvSpPr>
        <p:spPr>
          <a:xfrm>
            <a:off x="6523060" y="1990513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Closing the Session</a:t>
            </a:r>
            <a:endParaRPr/>
          </a:p>
        </p:txBody>
      </p:sp>
      <p:cxnSp>
        <p:nvCxnSpPr>
          <p:cNvPr id="293" name="Google Shape;293;p23"/>
          <p:cNvCxnSpPr/>
          <p:nvPr/>
        </p:nvCxnSpPr>
        <p:spPr>
          <a:xfrm flipH="1">
            <a:off x="780745" y="1515313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3"/>
          <p:cNvCxnSpPr/>
          <p:nvPr/>
        </p:nvCxnSpPr>
        <p:spPr>
          <a:xfrm flipH="1">
            <a:off x="700567" y="3049173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3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23"/>
          <p:cNvCxnSpPr/>
          <p:nvPr/>
        </p:nvCxnSpPr>
        <p:spPr>
          <a:xfrm flipH="1">
            <a:off x="780745" y="483282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23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3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3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23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02" name="Google Shape;302;p2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23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5" name="Google Shape;305;p23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306" name="Google Shape;306;p2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23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9" name="Google Shape;309;p23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10" name="Google Shape;310;p23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3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3" name="Google Shape;313;p23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14" name="Google Shape;314;p2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3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23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"/>
          <p:cNvSpPr txBox="1"/>
          <p:nvPr>
            <p:ph type="title"/>
          </p:nvPr>
        </p:nvSpPr>
        <p:spPr>
          <a:xfrm>
            <a:off x="1338150" y="199025"/>
            <a:ext cx="7038900" cy="7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ENDpoints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Endpoints are specific URLs in a web application that correspond to different functionalities or resources provided by the server. In the context of a Flask API, endpoints represent the routes that handle different HTTP requests (like GET, POST, PUT, DELETE). Each endpoint is associated with a particular function or operation that the API performs.</a:t>
            </a:r>
            <a:endParaRPr sz="1200"/>
          </a:p>
        </p:txBody>
      </p:sp>
      <p:sp>
        <p:nvSpPr>
          <p:cNvPr id="323" name="Google Shape;323;p24"/>
          <p:cNvSpPr txBox="1"/>
          <p:nvPr/>
        </p:nvSpPr>
        <p:spPr>
          <a:xfrm>
            <a:off x="865500" y="1964600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GET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Retrieve data (e.g., get user details).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4" name="Google Shape;324;p24"/>
          <p:cNvCxnSpPr/>
          <p:nvPr/>
        </p:nvCxnSpPr>
        <p:spPr>
          <a:xfrm flipH="1">
            <a:off x="780745" y="1515313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24"/>
          <p:cNvCxnSpPr/>
          <p:nvPr/>
        </p:nvCxnSpPr>
        <p:spPr>
          <a:xfrm flipH="1">
            <a:off x="700567" y="3049173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24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24"/>
          <p:cNvCxnSpPr/>
          <p:nvPr/>
        </p:nvCxnSpPr>
        <p:spPr>
          <a:xfrm flipH="1">
            <a:off x="780745" y="483282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24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4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4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24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33" name="Google Shape;333;p24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24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6" name="Google Shape;336;p24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337" name="Google Shape;337;p24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4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0" name="Google Shape;340;p24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41" name="Google Shape;341;p24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24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4" name="Google Shape;344;p24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45" name="Google Shape;345;p24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4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24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4"/>
          <p:cNvSpPr txBox="1"/>
          <p:nvPr/>
        </p:nvSpPr>
        <p:spPr>
          <a:xfrm>
            <a:off x="865500" y="3436475"/>
            <a:ext cx="227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POST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Create new data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(e.g., create a new user).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24"/>
          <p:cNvSpPr txBox="1"/>
          <p:nvPr/>
        </p:nvSpPr>
        <p:spPr>
          <a:xfrm>
            <a:off x="6161400" y="1863475"/>
            <a:ext cx="2627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PUT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Update existing data (e.g., update user information).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p24"/>
          <p:cNvSpPr txBox="1"/>
          <p:nvPr/>
        </p:nvSpPr>
        <p:spPr>
          <a:xfrm>
            <a:off x="6161400" y="3483275"/>
            <a:ext cx="2627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DELETE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Remove data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(e.g., delete a user).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/>
          <p:nvPr/>
        </p:nvSpPr>
        <p:spPr>
          <a:xfrm>
            <a:off x="-30750" y="1680350"/>
            <a:ext cx="9262500" cy="343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25"/>
          <p:cNvSpPr/>
          <p:nvPr/>
        </p:nvSpPr>
        <p:spPr>
          <a:xfrm>
            <a:off x="5505300" y="2336550"/>
            <a:ext cx="3111300" cy="2509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25"/>
          <p:cNvSpPr txBox="1"/>
          <p:nvPr>
            <p:ph type="title"/>
          </p:nvPr>
        </p:nvSpPr>
        <p:spPr>
          <a:xfrm>
            <a:off x="768350" y="326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Jenkins CICD pipeline</a:t>
            </a:r>
            <a:endParaRPr/>
          </a:p>
        </p:txBody>
      </p:sp>
      <p:grpSp>
        <p:nvGrpSpPr>
          <p:cNvPr id="359" name="Google Shape;359;p25"/>
          <p:cNvGrpSpPr/>
          <p:nvPr/>
        </p:nvGrpSpPr>
        <p:grpSpPr>
          <a:xfrm>
            <a:off x="5149488" y="1144806"/>
            <a:ext cx="3467018" cy="3349550"/>
            <a:chOff x="5632317" y="879021"/>
            <a:chExt cx="3305700" cy="3793804"/>
          </a:xfrm>
        </p:grpSpPr>
        <p:sp>
          <p:nvSpPr>
            <p:cNvPr id="360" name="Google Shape;360;p25"/>
            <p:cNvSpPr/>
            <p:nvPr/>
          </p:nvSpPr>
          <p:spPr>
            <a:xfrm>
              <a:off x="5632317" y="879021"/>
              <a:ext cx="3305700" cy="974100"/>
            </a:xfrm>
            <a:prstGeom prst="chevron">
              <a:avLst>
                <a:gd fmla="val 50000" name="adj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Once build, Jenkins push it to DockerHub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1" name="Google Shape;361;p25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2" name="Google Shape;362;p25"/>
          <p:cNvGrpSpPr/>
          <p:nvPr/>
        </p:nvGrpSpPr>
        <p:grpSpPr>
          <a:xfrm>
            <a:off x="-30750" y="1144699"/>
            <a:ext cx="3340825" cy="3267572"/>
            <a:chOff x="1" y="944848"/>
            <a:chExt cx="3546900" cy="3727977"/>
          </a:xfrm>
        </p:grpSpPr>
        <p:sp>
          <p:nvSpPr>
            <p:cNvPr id="363" name="Google Shape;363;p25"/>
            <p:cNvSpPr/>
            <p:nvPr/>
          </p:nvSpPr>
          <p:spPr>
            <a:xfrm>
              <a:off x="1" y="944848"/>
              <a:ext cx="3546900" cy="984000"/>
            </a:xfrm>
            <a:prstGeom prst="homePlate">
              <a:avLst>
                <a:gd fmla="val 50000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Github “main branch”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Updated 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4" name="Google Shape;364;p25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5" name="Google Shape;365;p25"/>
          <p:cNvGrpSpPr/>
          <p:nvPr/>
        </p:nvGrpSpPr>
        <p:grpSpPr>
          <a:xfrm>
            <a:off x="2766172" y="1144833"/>
            <a:ext cx="2915958" cy="3437949"/>
            <a:chOff x="2944186" y="879017"/>
            <a:chExt cx="3305700" cy="3793808"/>
          </a:xfrm>
        </p:grpSpPr>
        <p:sp>
          <p:nvSpPr>
            <p:cNvPr id="366" name="Google Shape;366;p25"/>
            <p:cNvSpPr/>
            <p:nvPr/>
          </p:nvSpPr>
          <p:spPr>
            <a:xfrm>
              <a:off x="2944186" y="879017"/>
              <a:ext cx="3305700" cy="959400"/>
            </a:xfrm>
            <a:prstGeom prst="chevron">
              <a:avLst>
                <a:gd fmla="val 50000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Jenkins to build a start build new version of application image 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7" name="Google Shape;367;p25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68" name="Google Shape;3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625" y="2804450"/>
            <a:ext cx="1720776" cy="4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5"/>
          <p:cNvSpPr/>
          <p:nvPr/>
        </p:nvSpPr>
        <p:spPr>
          <a:xfrm>
            <a:off x="5682125" y="3398375"/>
            <a:ext cx="1491000" cy="914100"/>
          </a:xfrm>
          <a:prstGeom prst="verticalScroll">
            <a:avLst>
              <a:gd fmla="val 125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Crypto-App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Image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0" name="Google Shape;3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250" y="2461050"/>
            <a:ext cx="2033275" cy="2033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25"/>
          <p:cNvCxnSpPr/>
          <p:nvPr/>
        </p:nvCxnSpPr>
        <p:spPr>
          <a:xfrm rot="10800000">
            <a:off x="2143200" y="3398375"/>
            <a:ext cx="7347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372" name="Google Shape;37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3113" y="2569175"/>
            <a:ext cx="1658400" cy="165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25"/>
          <p:cNvCxnSpPr/>
          <p:nvPr/>
        </p:nvCxnSpPr>
        <p:spPr>
          <a:xfrm rot="10800000">
            <a:off x="4490425" y="3398375"/>
            <a:ext cx="7347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74" name="Google Shape;374;p25"/>
          <p:cNvSpPr txBox="1"/>
          <p:nvPr/>
        </p:nvSpPr>
        <p:spPr>
          <a:xfrm>
            <a:off x="5776225" y="2070525"/>
            <a:ext cx="272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Jenkinsfiles 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Steps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25"/>
          <p:cNvSpPr/>
          <p:nvPr/>
        </p:nvSpPr>
        <p:spPr>
          <a:xfrm>
            <a:off x="7008275" y="3452900"/>
            <a:ext cx="1004100" cy="502200"/>
          </a:xfrm>
          <a:prstGeom prst="bentUpArrow">
            <a:avLst>
              <a:gd fmla="val 18389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